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7010400" cy="9296400"/>
  <p:custDataLst>
    <p:tags r:id="rId13"/>
  </p:custDataLst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912" y="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295960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6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056802" y="6134100"/>
            <a:ext cx="11287117" cy="2465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1485900" algn="l"/>
              </a:tabLst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Increasing Revenue by </a:t>
            </a:r>
            <a:r>
              <a:rPr lang="en-US" sz="5400" dirty="0" smtClean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</a:br>
            <a:r>
              <a:rPr sz="5400" dirty="0" smtClean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Increasing </a:t>
            </a:r>
            <a:r>
              <a:rPr sz="5400" dirty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Enrollments</a:t>
            </a:r>
          </a:p>
        </p:txBody>
      </p:sp>
      <p:pic>
        <p:nvPicPr>
          <p:cNvPr id="38" name="F5565466-7860-4B10-85E9-4CD856E531FE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0359" y="949170"/>
            <a:ext cx="5080001" cy="337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807032" y="5062835"/>
            <a:ext cx="97866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iPad Initiative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0" y="6751934"/>
            <a:ext cx="10464800" cy="12871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Designed by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Emily Roper-Parsons &amp; Katrina Stansbury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105025"/>
            <a:ext cx="6932007" cy="4460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0156" y="995660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iPad Initiative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9302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625600" y="3479800"/>
            <a:ext cx="10464800" cy="226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58420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“iPad allows innovation to get out of the office and into the field where it belongs.”</a:t>
            </a:r>
          </a:p>
          <a:p>
            <a:pPr lvl="0" defTabSz="58420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-Eli Walter, Engineering Manager, Bechtel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The Scenario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363929"/>
                </a:solidFill>
              </a:rPr>
              <a:t>The "Widget" is an iPad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363929"/>
                </a:solidFill>
              </a:rPr>
              <a:t>The "process" is online enrollment 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363929"/>
                </a:solidFill>
              </a:rPr>
              <a:t>The goal is increasing enrollments at first contact with potential clients</a:t>
            </a:r>
          </a:p>
        </p:txBody>
      </p:sp>
      <p:pic>
        <p:nvPicPr>
          <p:cNvPr id="44" name="EC465BB9-54D5-4002-B0B5-2A8899920DF8-L0-001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99400" y="1959377"/>
            <a:ext cx="4596980" cy="2942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Understanding what's at stake...</a:t>
            </a:r>
          </a:p>
        </p:txBody>
      </p:sp>
      <p:sp>
        <p:nvSpPr>
          <p:cNvPr id="47" name="Shape 47"/>
          <p:cNvSpPr/>
          <p:nvPr/>
        </p:nvSpPr>
        <p:spPr>
          <a:xfrm>
            <a:off x="3046460" y="3627726"/>
            <a:ext cx="6911880" cy="338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Paper Enrollment Deficits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63929"/>
              </a:solidFill>
            </a:endParaRPr>
          </a:p>
          <a:p>
            <a:pPr marL="409575" lvl="0" indent="-409575">
              <a:buSzPct val="35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Cost to enrollment counselors for printing and shipping</a:t>
            </a:r>
          </a:p>
          <a:p>
            <a:pPr marL="409575" lvl="0" indent="-409575">
              <a:buSzPct val="35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Time used for filling out the paper work and mailing paperwork</a:t>
            </a:r>
          </a:p>
          <a:p>
            <a:pPr marL="409575" lvl="0" indent="-409575">
              <a:buSzPct val="35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Information must be manually entered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7236967" y="2641600"/>
            <a:ext cx="4421633" cy="6045200"/>
            <a:chOff x="-203199" y="-215900"/>
            <a:chExt cx="4421632" cy="6045200"/>
          </a:xfrm>
        </p:grpSpPr>
        <p:pic>
          <p:nvPicPr>
            <p:cNvPr id="50" name="155138723_2910x1937.jpeg"/>
            <p:cNvPicPr/>
            <p:nvPr/>
          </p:nvPicPr>
          <p:blipFill>
            <a:blip r:embed="rId3">
              <a:extLst/>
            </a:blip>
            <a:srcRect l="47429" t="235" r="4983"/>
            <a:stretch>
              <a:fillRect/>
            </a:stretch>
          </p:blipFill>
          <p:spPr>
            <a:xfrm>
              <a:off x="0" y="0"/>
              <a:ext cx="4015233" cy="56003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Picture 4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03200" y="-215900"/>
              <a:ext cx="4421632" cy="6045200"/>
            </a:xfrm>
            <a:prstGeom prst="rect">
              <a:avLst/>
            </a:prstGeom>
            <a:effectLst/>
          </p:spPr>
        </p:pic>
      </p:grp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How does this benefit me?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59" lvl="0" indent="-365759" defTabSz="411479">
              <a:spcBef>
                <a:spcPts val="3600"/>
              </a:spcBef>
              <a:buBlip>
                <a:blip r:embed="rId5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363929"/>
                </a:solidFill>
              </a:rPr>
              <a:t>Representatives save time and money that can be used for recruiting other clients</a:t>
            </a:r>
          </a:p>
          <a:p>
            <a:pPr marL="365759" lvl="0" indent="-365759" defTabSz="411479">
              <a:spcBef>
                <a:spcPts val="3600"/>
              </a:spcBef>
              <a:buBlip>
                <a:blip r:embed="rId5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363929"/>
                </a:solidFill>
              </a:rPr>
              <a:t>The company will save money on overhead costs due to lower printing and shipping charges</a:t>
            </a:r>
          </a:p>
          <a:p>
            <a:pPr marL="365759" lvl="0" indent="-365759" defTabSz="411479">
              <a:spcBef>
                <a:spcPts val="3600"/>
              </a:spcBef>
              <a:buBlip>
                <a:blip r:embed="rId5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363929"/>
                </a:solidFill>
              </a:rPr>
              <a:t>The client can be assured that the information is received in a timely fashion and that the information is accurate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2028955" y="2641599"/>
            <a:ext cx="4421633" cy="6045200"/>
            <a:chOff x="-203200" y="-215900"/>
            <a:chExt cx="4421632" cy="6045200"/>
          </a:xfrm>
        </p:grpSpPr>
        <p:pic>
          <p:nvPicPr>
            <p:cNvPr id="56" name="E20DE79F-8EDC-4A5E-B990-FBBD55AF68CB-L0-001.jpeg"/>
            <p:cNvPicPr/>
            <p:nvPr/>
          </p:nvPicPr>
          <p:blipFill>
            <a:blip r:embed="rId3">
              <a:extLst/>
            </a:blip>
            <a:srcRect t="3305" b="3305"/>
            <a:stretch>
              <a:fillRect/>
            </a:stretch>
          </p:blipFill>
          <p:spPr>
            <a:xfrm>
              <a:off x="0" y="0"/>
              <a:ext cx="4015232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Picture 54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03200" y="-215900"/>
              <a:ext cx="4421632" cy="6045200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1188">
              <a:tabLst>
                <a:tab pos="1168400" algn="l"/>
              </a:tabLst>
              <a:defRPr sz="5372"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72">
                <a:solidFill>
                  <a:srgbClr val="363929"/>
                </a:solidFill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rPr>
              <a:t>What knowledge and skills do we need to make this program a success?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963317" y="2743199"/>
            <a:ext cx="4758781" cy="5841999"/>
          </a:xfrm>
          <a:prstGeom prst="rect">
            <a:avLst/>
          </a:prstGeom>
        </p:spPr>
        <p:txBody>
          <a:bodyPr/>
          <a:lstStyle/>
          <a:p>
            <a:pPr marL="0" lvl="0" indent="0" defTabSz="44805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uFill>
                  <a:solidFill/>
                </a:uFill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We </a:t>
            </a:r>
            <a:r>
              <a:rPr sz="2548" i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need evidence that the representatives can…</a:t>
            </a:r>
          </a:p>
          <a:p>
            <a:pPr marL="0" lvl="0" indent="0" defTabSz="448055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48">
              <a:uFill>
                <a:solidFill/>
              </a:uFill>
              <a:latin typeface="Bodoni SvtyTwo ITC TT-BookIta"/>
              <a:ea typeface="Bodoni SvtyTwo ITC TT-BookIta"/>
              <a:cs typeface="Bodoni SvtyTwo ITC TT-BookIta"/>
              <a:sym typeface="Bodoni SvtyTwo ITC TT-BookIta"/>
            </a:endParaRPr>
          </a:p>
          <a:p>
            <a:pPr marL="709422" lvl="0" indent="-485394" defTabSz="448055">
              <a:spcBef>
                <a:spcPts val="0"/>
              </a:spcBef>
              <a:buSzPct val="100000"/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548">
                <a:uFill>
                  <a:solidFill/>
                </a:uFill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Turn on an iPad, launch applications, use email on a mobile device. </a:t>
            </a:r>
          </a:p>
          <a:p>
            <a:pPr marL="709422" lvl="0" indent="-485394" defTabSz="448055">
              <a:spcBef>
                <a:spcPts val="0"/>
              </a:spcBef>
              <a:buSzPct val="100000"/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548">
                <a:uFill>
                  <a:solidFill/>
                </a:uFill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Move back and forth between applications.</a:t>
            </a:r>
          </a:p>
          <a:p>
            <a:pPr marL="709422" lvl="0" indent="-485394" defTabSz="448055">
              <a:spcBef>
                <a:spcPts val="0"/>
              </a:spcBef>
              <a:buSzPct val="100000"/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548">
                <a:uFill>
                  <a:solidFill/>
                </a:uFill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Answer questions about benefits</a:t>
            </a:r>
          </a:p>
          <a:p>
            <a:pPr marL="709422" lvl="0" indent="-485394" defTabSz="448055">
              <a:spcBef>
                <a:spcPts val="0"/>
              </a:spcBef>
              <a:buSzPct val="100000"/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548">
                <a:uFill>
                  <a:solidFill/>
                </a:uFill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Explain the benefits of electronic application submittals</a:t>
            </a:r>
          </a:p>
          <a:p>
            <a:pPr marL="709422" lvl="0" indent="-485394" defTabSz="448055">
              <a:spcBef>
                <a:spcPts val="0"/>
              </a:spcBef>
              <a:buSzPct val="100000"/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548">
                <a:uFill>
                  <a:solidFill/>
                </a:uFill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Stress the importance of timely completion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Goal: Enrollment managers will successfully complete electronic enrollments and declinations</a:t>
            </a:r>
          </a:p>
          <a:p>
            <a:r>
              <a:rPr lang="en-US" dirty="0" smtClean="0"/>
              <a:t>Context: Mock benefits meeting</a:t>
            </a:r>
          </a:p>
          <a:p>
            <a:pPr lvl="1"/>
            <a:r>
              <a:rPr lang="en-US" dirty="0" smtClean="0"/>
              <a:t>Simulations with mock employees following script to enroll in benefits</a:t>
            </a:r>
          </a:p>
          <a:p>
            <a:r>
              <a:rPr lang="en-US" dirty="0" smtClean="0"/>
              <a:t>Success=10 mock enrollees are able to complete enrollment via iPad with enrollment Managers assistance</a:t>
            </a:r>
          </a:p>
        </p:txBody>
      </p:sp>
    </p:spTree>
    <p:extLst>
      <p:ext uri="{BB962C8B-B14F-4D97-AF65-F5344CB8AC3E}">
        <p14:creationId xmlns:p14="http://schemas.microsoft.com/office/powerpoint/2010/main" val="2209242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5800" y="215900"/>
            <a:ext cx="9753600" cy="1384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of Performance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34580"/>
              </p:ext>
            </p:extLst>
          </p:nvPr>
        </p:nvGraphicFramePr>
        <p:xfrm>
          <a:off x="2370666" y="1600200"/>
          <a:ext cx="8669865" cy="768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973"/>
                <a:gridCol w="1733973"/>
                <a:gridCol w="1733973"/>
                <a:gridCol w="1733973"/>
                <a:gridCol w="17339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Assessment Task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r>
                        <a:rPr lang="en-US" baseline="0" dirty="0" smtClean="0"/>
                        <a:t>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r>
                        <a:rPr lang="en-US" baseline="0" dirty="0" smtClean="0"/>
                        <a:t> #4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Enrollment manager</a:t>
                      </a:r>
                      <a:r>
                        <a:rPr lang="en-US" sz="1600" baseline="0" dirty="0" smtClean="0"/>
                        <a:t> is able to explain the benefits of electronic enrollment to client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Thorough</a:t>
                      </a:r>
                      <a:r>
                        <a:rPr lang="en-US" sz="1600" dirty="0" smtClean="0"/>
                        <a:t>-</a:t>
                      </a:r>
                    </a:p>
                    <a:p>
                      <a:pPr algn="l"/>
                      <a:r>
                        <a:rPr lang="en-US" sz="1600" dirty="0" smtClean="0"/>
                        <a:t>All of</a:t>
                      </a:r>
                      <a:r>
                        <a:rPr lang="en-US" sz="1600" baseline="0" dirty="0" smtClean="0"/>
                        <a:t> the clients questions were answered accurately</a:t>
                      </a:r>
                    </a:p>
                    <a:p>
                      <a:pPr algn="l"/>
                      <a:endParaRPr lang="en-US" sz="1600" baseline="0" dirty="0" smtClean="0"/>
                    </a:p>
                    <a:p>
                      <a:pPr algn="l"/>
                      <a:endParaRPr lang="en-US" sz="1600" baseline="0" dirty="0" smtClean="0"/>
                    </a:p>
                    <a:p>
                      <a:pPr algn="l"/>
                      <a:endParaRPr lang="en-US" sz="1600" baseline="0" dirty="0" smtClean="0"/>
                    </a:p>
                    <a:p>
                      <a:pPr algn="l"/>
                      <a:r>
                        <a:rPr lang="en-US" sz="1600" baseline="0" dirty="0" smtClean="0"/>
                        <a:t>4 points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Above Average-</a:t>
                      </a:r>
                    </a:p>
                    <a:p>
                      <a:pPr algn="l"/>
                      <a:r>
                        <a:rPr lang="en-US" sz="1600" b="0" dirty="0" smtClean="0"/>
                        <a:t>Enrollment Manager answers 1</a:t>
                      </a:r>
                      <a:r>
                        <a:rPr lang="en-US" sz="1600" b="0" baseline="0" dirty="0" smtClean="0"/>
                        <a:t> question incorrectly. </a:t>
                      </a:r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r>
                        <a:rPr lang="en-US" sz="1600" b="0" baseline="0" dirty="0" smtClean="0"/>
                        <a:t>3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Average-</a:t>
                      </a:r>
                    </a:p>
                    <a:p>
                      <a:pPr algn="l"/>
                      <a:r>
                        <a:rPr lang="en-US" sz="1600" b="0" dirty="0" smtClean="0"/>
                        <a:t>Enrollment Manager</a:t>
                      </a:r>
                      <a:r>
                        <a:rPr lang="en-US" sz="1600" b="0" baseline="0" dirty="0" smtClean="0"/>
                        <a:t> gives 2 incorrect answers to client</a:t>
                      </a:r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r>
                        <a:rPr lang="en-US" sz="1600" b="0" baseline="0" dirty="0" smtClean="0"/>
                        <a:t>2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Needs</a:t>
                      </a:r>
                      <a:r>
                        <a:rPr lang="en-US" sz="1600" b="1" baseline="0" dirty="0" smtClean="0"/>
                        <a:t> Improvement</a:t>
                      </a:r>
                      <a:r>
                        <a:rPr lang="en-US" sz="1600" baseline="0" dirty="0" smtClean="0"/>
                        <a:t>-Enrollment manger gave inaccurate information in more than 2 areas</a:t>
                      </a:r>
                    </a:p>
                    <a:p>
                      <a:pPr algn="l"/>
                      <a:r>
                        <a:rPr lang="en-US" sz="1600" baseline="0" dirty="0" smtClean="0"/>
                        <a:t>0 points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Enrollment</a:t>
                      </a:r>
                      <a:r>
                        <a:rPr lang="en-US" sz="1600" baseline="0" dirty="0" smtClean="0"/>
                        <a:t> manager displays knowledge and comfort in using iPad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Thorough-</a:t>
                      </a:r>
                    </a:p>
                    <a:p>
                      <a:pPr algn="l"/>
                      <a:r>
                        <a:rPr lang="en-US" sz="1600" b="0" dirty="0" smtClean="0"/>
                        <a:t>Manager</a:t>
                      </a:r>
                      <a:r>
                        <a:rPr lang="en-US" sz="1600" b="0" baseline="0" dirty="0" smtClean="0"/>
                        <a:t> has no hesitation in assistance with iPad enrollment or knowledge of benefits offered</a:t>
                      </a:r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r>
                        <a:rPr lang="en-US" sz="1600" b="0" baseline="0" dirty="0" smtClean="0"/>
                        <a:t>4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Above Average-</a:t>
                      </a:r>
                    </a:p>
                    <a:p>
                      <a:pPr algn="l"/>
                      <a:r>
                        <a:rPr lang="en-US" sz="1600" b="0" dirty="0" smtClean="0"/>
                        <a:t>Manager has thorough</a:t>
                      </a:r>
                      <a:r>
                        <a:rPr lang="en-US" sz="1600" b="0" baseline="0" dirty="0" smtClean="0"/>
                        <a:t> knowledge of iPad use </a:t>
                      </a:r>
                      <a:r>
                        <a:rPr lang="en-US" sz="1600" b="1" baseline="0" dirty="0" smtClean="0"/>
                        <a:t>or </a:t>
                      </a:r>
                      <a:r>
                        <a:rPr lang="en-US" sz="1600" b="0" baseline="0" dirty="0" smtClean="0"/>
                        <a:t>benefits offered but has minimal  struggles in one of these areas</a:t>
                      </a:r>
                    </a:p>
                    <a:p>
                      <a:pPr algn="l"/>
                      <a:r>
                        <a:rPr lang="en-US" sz="1600" b="0" baseline="0" dirty="0" smtClean="0"/>
                        <a:t>3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Average-</a:t>
                      </a:r>
                    </a:p>
                    <a:p>
                      <a:pPr algn="l"/>
                      <a:r>
                        <a:rPr lang="en-US" sz="1600" b="0" dirty="0" smtClean="0"/>
                        <a:t>Manager shows general knowledge in benefits offered and iPad use, but is not proficient in either</a:t>
                      </a:r>
                    </a:p>
                    <a:p>
                      <a:pPr algn="l"/>
                      <a:r>
                        <a:rPr lang="en-US" sz="1600" b="0" dirty="0" smtClean="0"/>
                        <a:t>2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Needs</a:t>
                      </a:r>
                      <a:r>
                        <a:rPr lang="en-US" sz="1600" b="1" baseline="0" dirty="0" smtClean="0"/>
                        <a:t> Improvement-</a:t>
                      </a:r>
                    </a:p>
                    <a:p>
                      <a:pPr algn="l"/>
                      <a:r>
                        <a:rPr lang="en-US" sz="1600" b="0" baseline="0" dirty="0" smtClean="0"/>
                        <a:t>Manager needs assistance in basic iPad use and must look up information regarding benefits</a:t>
                      </a:r>
                    </a:p>
                    <a:p>
                      <a:pPr algn="l"/>
                      <a:r>
                        <a:rPr lang="en-US" sz="1600" b="0" baseline="0" dirty="0" smtClean="0"/>
                        <a:t>0 Points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Enrollment manager</a:t>
                      </a:r>
                      <a:r>
                        <a:rPr lang="en-US" sz="1600" baseline="0" dirty="0" smtClean="0"/>
                        <a:t> gives accurate information regarding the enrollment process and timeline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Thorough-</a:t>
                      </a:r>
                    </a:p>
                    <a:p>
                      <a:pPr algn="l"/>
                      <a:r>
                        <a:rPr lang="en-US" sz="1600" b="0" dirty="0" smtClean="0"/>
                        <a:t>Both the timeline and process are explained in detail and accurately</a:t>
                      </a:r>
                    </a:p>
                    <a:p>
                      <a:pPr algn="l"/>
                      <a:endParaRPr lang="en-US" sz="1600" b="0" dirty="0" smtClean="0"/>
                    </a:p>
                    <a:p>
                      <a:pPr algn="l"/>
                      <a:r>
                        <a:rPr lang="en-US" sz="1600" b="0" dirty="0" smtClean="0"/>
                        <a:t>4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Above Average-</a:t>
                      </a:r>
                    </a:p>
                    <a:p>
                      <a:pPr algn="l"/>
                      <a:r>
                        <a:rPr lang="en-US" sz="1600" b="0" dirty="0" smtClean="0"/>
                        <a:t>The timeline is</a:t>
                      </a:r>
                      <a:r>
                        <a:rPr lang="en-US" sz="1600" b="0" baseline="0" dirty="0" smtClean="0"/>
                        <a:t> presented incorrectly but the process is explained thoroughly</a:t>
                      </a:r>
                    </a:p>
                    <a:p>
                      <a:pPr algn="l"/>
                      <a:r>
                        <a:rPr lang="en-US" sz="1600" b="0" baseline="0" dirty="0" smtClean="0"/>
                        <a:t>3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Average-</a:t>
                      </a:r>
                    </a:p>
                    <a:p>
                      <a:pPr algn="l"/>
                      <a:r>
                        <a:rPr lang="en-US" sz="1600" b="0" dirty="0" smtClean="0"/>
                        <a:t>The</a:t>
                      </a:r>
                      <a:r>
                        <a:rPr lang="en-US" sz="1600" b="0" baseline="0" dirty="0" smtClean="0"/>
                        <a:t> timeline is presented correctly but the process is incorrect</a:t>
                      </a:r>
                    </a:p>
                    <a:p>
                      <a:pPr algn="l"/>
                      <a:endParaRPr lang="en-US" sz="1600" b="0" baseline="0" dirty="0" smtClean="0"/>
                    </a:p>
                    <a:p>
                      <a:pPr algn="l"/>
                      <a:r>
                        <a:rPr lang="en-US" sz="1600" b="0" baseline="0" dirty="0" smtClean="0"/>
                        <a:t>2 points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Needs Improvement-</a:t>
                      </a:r>
                    </a:p>
                    <a:p>
                      <a:pPr algn="l"/>
                      <a:r>
                        <a:rPr lang="en-US" sz="1600" b="0" dirty="0" smtClean="0"/>
                        <a:t>The timeline and process are both explained incorrectly</a:t>
                      </a:r>
                    </a:p>
                    <a:p>
                      <a:pPr algn="l"/>
                      <a:endParaRPr lang="en-US" sz="1600" b="0" dirty="0" smtClean="0"/>
                    </a:p>
                    <a:p>
                      <a:pPr algn="l"/>
                      <a:r>
                        <a:rPr lang="en-US" sz="1600" b="0" dirty="0" smtClean="0"/>
                        <a:t>0 Points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666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3187700"/>
            <a:ext cx="6946900" cy="5397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iPad Crash Course-hands on, enrollment managers will fill out app on themselves</a:t>
            </a:r>
          </a:p>
          <a:p>
            <a:r>
              <a:rPr lang="en-US" dirty="0" smtClean="0"/>
              <a:t>Benefits Overview-resource material/handouts available on iPad, plus Q &amp; A</a:t>
            </a:r>
          </a:p>
          <a:p>
            <a:r>
              <a:rPr lang="en-US" dirty="0" smtClean="0"/>
              <a:t>Role Playing-10 mock interviewees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4" y="4119626"/>
            <a:ext cx="2650236" cy="17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4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516</Words>
  <Application>Microsoft Office PowerPoint</Application>
  <PresentationFormat>Custom</PresentationFormat>
  <Paragraphs>95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LinenBook</vt:lpstr>
      <vt:lpstr>Increasing Revenue by  Increasing Enrollments</vt:lpstr>
      <vt:lpstr>PowerPoint Presentation</vt:lpstr>
      <vt:lpstr>The Scenario</vt:lpstr>
      <vt:lpstr>Understanding what's at stake...</vt:lpstr>
      <vt:lpstr>How does this benefit me?</vt:lpstr>
      <vt:lpstr>What knowledge and skills do we need to make this program a success?</vt:lpstr>
      <vt:lpstr>Training Overview</vt:lpstr>
      <vt:lpstr>Assessment of Performance</vt:lpstr>
      <vt:lpstr>Learning Plan</vt:lpstr>
      <vt:lpstr>Designed by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Revenue by Increasing Enrollments</dc:title>
  <dc:creator>Stansbury, Katrina</dc:creator>
  <cp:lastModifiedBy>W7admin</cp:lastModifiedBy>
  <cp:revision>7</cp:revision>
  <cp:lastPrinted>2015-01-29T16:10:03Z</cp:lastPrinted>
  <dcterms:modified xsi:type="dcterms:W3CDTF">2015-03-12T22:13:19Z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6A303562-6D62-4A9C-8D7B-BAB0E2C9D245</vt:lpwstr>
  </property>
  <property fmtid="{D5CDD505-2E9C-101B-9397-08002B2CF9AE}" pid="3" name="ArticulatePath">
    <vt:lpwstr>Presentation Widgets-1</vt:lpwstr>
  </property>
</Properties>
</file>