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56" r:id="rId2"/>
    <p:sldId id="261" r:id="rId3"/>
    <p:sldId id="262" r:id="rId4"/>
    <p:sldId id="260" r:id="rId5"/>
    <p:sldId id="263" r:id="rId6"/>
    <p:sldId id="264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CDCA0-8D4A-4056-8A0F-FBFE144085F6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06374-9D8C-4D76-BB8D-9E91493BB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8118C8-EF13-44C5-A69C-CD5B8D20B5C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EED5AEF-8B94-4B41-9ABF-B788ED5D3ED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xsnt01\Depts\Call Center\3D\Fotolia_Images\Abstract\Fotolia_46251165_Subscription_Monthly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381000"/>
            <a:ext cx="8305800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Elephant" panose="02020904090505020303" pitchFamily="18" charset="0"/>
              </a:rPr>
              <a:t>Breaking Down Barriers</a:t>
            </a:r>
            <a:endParaRPr lang="en-US" sz="4400" dirty="0">
              <a:solidFill>
                <a:srgbClr val="FFFF99"/>
              </a:solidFill>
              <a:latin typeface="Elephant" panose="0202090409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2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rxsnt01\Depts\Call Center\3D\Fotolia_Images\Optum Buildings\Cypress\Cypress Buil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20338" r="43663" b="24686"/>
          <a:stretch/>
        </p:blipFill>
        <p:spPr bwMode="auto">
          <a:xfrm>
            <a:off x="1" y="3772"/>
            <a:ext cx="9156864" cy="6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ria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754585"/>
            <a:ext cx="1219200" cy="2815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76400" y="1752600"/>
            <a:ext cx="5257800" cy="2554545"/>
          </a:xfrm>
          <a:prstGeom prst="rect">
            <a:avLst/>
          </a:prstGeom>
          <a:solidFill>
            <a:schemeClr val="bg2">
              <a:lumMod val="40000"/>
              <a:lumOff val="60000"/>
              <a:alpha val="8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99"/>
                </a:solidFill>
                <a:latin typeface="Elephant" panose="02020904090505020303" pitchFamily="18" charset="0"/>
              </a:rPr>
              <a:t>The Issue</a:t>
            </a:r>
          </a:p>
          <a:p>
            <a:pPr algn="ctr"/>
            <a:endParaRPr lang="en-US" sz="3600" dirty="0">
              <a:solidFill>
                <a:srgbClr val="FFFF99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000" dirty="0" smtClean="0">
                <a:solidFill>
                  <a:srgbClr val="FFFF99"/>
                </a:solidFill>
                <a:latin typeface="Elephant" panose="02020904090505020303" pitchFamily="18" charset="0"/>
              </a:rPr>
              <a:t>Lack of Enrollment at First Contact</a:t>
            </a:r>
            <a:endParaRPr lang="en-US" sz="4000" dirty="0">
              <a:solidFill>
                <a:srgbClr val="FFFF99"/>
              </a:solidFill>
              <a:latin typeface="Elephant" panose="02020904090505020303" pitchFamily="18" charset="0"/>
            </a:endParaRPr>
          </a:p>
        </p:txBody>
      </p:sp>
      <p:pic>
        <p:nvPicPr>
          <p:cNvPr id="6" name="Chris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0" y="3886200"/>
            <a:ext cx="858988" cy="2835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83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rxsnt01\Depts\Call Center\3D\Fotolia_Images\business\Fotolia_52401266_Subscription_Monthly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99" y="2258943"/>
            <a:ext cx="9140301" cy="10668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438400"/>
            <a:ext cx="7620000" cy="707886"/>
          </a:xfrm>
          <a:prstGeom prst="rect">
            <a:avLst/>
          </a:prstGeom>
          <a:solidFill>
            <a:schemeClr val="bg2">
              <a:lumMod val="40000"/>
              <a:lumOff val="60000"/>
              <a:alpha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Understanding What’s At Stake…</a:t>
            </a:r>
            <a:endParaRPr lang="en-US" sz="4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rxsnt01\Depts\Call Center\3D\Fotolia_Images\business\Fotolia_53921830_Subscription_Monthly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9" y="0"/>
            <a:ext cx="923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437878"/>
            <a:ext cx="7543800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softEdge rad="6350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Elephant" panose="02020904090505020303" pitchFamily="18" charset="0"/>
              </a:rPr>
              <a:t> You Spoke</a:t>
            </a:r>
            <a:r>
              <a:rPr lang="en-US" sz="4400" dirty="0" smtClean="0">
                <a:solidFill>
                  <a:srgbClr val="FFFF99"/>
                </a:solidFill>
              </a:rPr>
              <a:t>…We Listened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rxsnt01\Depts\Call Center\3D\Fotolia_Images\business\Fotolia_56828796_Subscription_Monthly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" y="0"/>
            <a:ext cx="9144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" y="1295400"/>
            <a:ext cx="9140301" cy="10668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6781" y="1447800"/>
            <a:ext cx="6858000" cy="707886"/>
          </a:xfrm>
          <a:prstGeom prst="rect">
            <a:avLst/>
          </a:prstGeom>
          <a:solidFill>
            <a:schemeClr val="bg2">
              <a:lumMod val="40000"/>
              <a:lumOff val="60000"/>
              <a:alpha val="7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99"/>
                </a:solidFill>
                <a:latin typeface="Elephant" panose="02020904090505020303" pitchFamily="18" charset="0"/>
              </a:rPr>
              <a:t>Required Workshops</a:t>
            </a:r>
            <a:endParaRPr lang="en-US" sz="4000" dirty="0">
              <a:solidFill>
                <a:srgbClr val="FFFF99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0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" y="153988"/>
            <a:ext cx="8915400" cy="6553200"/>
          </a:xfrm>
          <a:prstGeom prst="rect">
            <a:avLst/>
          </a:prstGeom>
          <a:solidFill>
            <a:schemeClr val="tx1">
              <a:lumMod val="6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able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213282" y="990600"/>
            <a:ext cx="6397528" cy="557784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/>
        </p:nvSpPr>
        <p:spPr>
          <a:xfrm>
            <a:off x="1219200" y="228600"/>
            <a:ext cx="6397528" cy="7790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miter lim="400000"/>
          </a:ln>
          <a:effectLst>
            <a:softEdge rad="63500"/>
          </a:effectLst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 fontScale="52500" lnSpcReduction="20000"/>
          </a:bodyPr>
          <a:lstStyle>
            <a:lvl1pPr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1pPr>
            <a:lvl2pPr indent="2286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2pPr>
            <a:lvl3pPr indent="4572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3pPr>
            <a:lvl4pPr indent="6858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4pPr>
            <a:lvl5pPr indent="9144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5pPr>
            <a:lvl6pPr indent="11430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6pPr>
            <a:lvl7pPr indent="13716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7pPr>
            <a:lvl8pPr indent="16002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8pPr>
            <a:lvl9pPr indent="1828800" algn="ctr" defTabSz="457200">
              <a:tabLst>
                <a:tab pos="1485900" algn="l"/>
              </a:tabLst>
              <a:def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Optima"/>
              </a:defRPr>
            </a:lvl9pPr>
          </a:lstStyle>
          <a:p>
            <a:r>
              <a:rPr lang="en-US" dirty="0" smtClean="0">
                <a:solidFill>
                  <a:srgbClr val="FFFF99"/>
                </a:solidFill>
                <a:latin typeface="Elephant" panose="02020904090505020303" pitchFamily="18" charset="0"/>
              </a:rPr>
              <a:t>Assessment of Performance</a:t>
            </a:r>
            <a:endParaRPr lang="en-US" dirty="0">
              <a:solidFill>
                <a:srgbClr val="FFFF99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2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2759"/>
  <p:tag name="ARTICULATE_REFERENCE_ID" val="6738c71e-9669-4f70-a14b-24d2ded16e40"/>
  <p:tag name="ARTICULATE_USED_PAGE_ORIENTATION" val="1"/>
  <p:tag name="ARTICULATE_USED_PAGE_SIZE" val="1"/>
  <p:tag name="TAG_BACKING_FORM_KEY" val="4590206-c:\users\kstansbu\desktop\coursework\widgets.pptx"/>
  <p:tag name="ARTICULATE_PRESENTER_VERSION" val="7"/>
  <p:tag name="ARTICULATE_SLIDE_THUMBNAIL_REFRESH" val="1"/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828a64b2-91d3-4c52-a257-72e85112034a.png"/>
  <p:tag name="ARTICULATE_CHARACTER_TYPE" val="photographic"/>
  <p:tag name="ARTICULATE_CHARACTER_ID" val="Brian"/>
  <p:tag name="ARTICULATE_CHARACTER_CROP" val="_E5D653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70b294b-7c17-4675-b78e-a20425360cb2.png"/>
  <p:tag name="ARTICULATE_CHARACTER_TYPE" val="photographic"/>
  <p:tag name="ARTICULATE_CHARACTER_ID" val="Christy"/>
  <p:tag name="ARTICULATE_CHARACTER_CROP" val="christy13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285</TotalTime>
  <Words>25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UnitedHealth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IT MOVING</dc:title>
  <dc:creator>W7admin</dc:creator>
  <cp:lastModifiedBy>W7admin</cp:lastModifiedBy>
  <cp:revision>35</cp:revision>
  <dcterms:created xsi:type="dcterms:W3CDTF">2015-03-12T17:25:42Z</dcterms:created>
  <dcterms:modified xsi:type="dcterms:W3CDTF">2015-03-12T22:12:59Z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2E42DCA2-B361-4B86-906B-0E58E941A107</vt:lpwstr>
  </property>
  <property fmtid="{D5CDD505-2E9C-101B-9397-08002B2CF9AE}" pid="6" name="ArticulateProjectFull">
    <vt:lpwstr>C:\Users\kstansbu\Desktop\Coursework\Widgets REdo.ppta</vt:lpwstr>
  </property>
</Properties>
</file>